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43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63000-22E2-4B0B-AF68-62DAF59C13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C03F40-C939-4068-A850-DE8C130CA4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6982A8-CA6E-4D91-ADF7-8CC032573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75F8-FD2D-44E0-ACDE-3A72161C28C8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615992-D497-41E2-A063-21411E433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86F365-0ECB-4FE0-A40C-F9003B8B5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21AFD-EA3C-4E94-AA4B-DC6E3D6E6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34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370953-3953-42D1-81CE-93D818B7E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11CA1F-4A19-468D-9E47-D91D5B9AA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BD24F1-AC2A-4FCC-8A8A-6802E2D26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75F8-FD2D-44E0-ACDE-3A72161C28C8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E89E93-7265-4BA1-9D96-445CAD159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EA57EB-C162-437C-BA83-CBAA86A65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21AFD-EA3C-4E94-AA4B-DC6E3D6E6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468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B0EB6D-4AD0-45BB-9AB3-5B931BB7E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598765-905F-466D-9487-CB509EC15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8EDF87-3C06-4AB9-8855-34C61C078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75F8-FD2D-44E0-ACDE-3A72161C28C8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815EA6-F6FF-46A2-830E-C8B778149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C642AF-F570-48E5-B2B8-1D30FE32F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21AFD-EA3C-4E94-AA4B-DC6E3D6E6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717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010D8A-3AA9-44E1-8F5D-73F87541E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D3D5F1-D8E8-4CB5-BC7B-C4901FA77E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EBAE3B-7388-4A3B-B575-9E67D73D5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12340B-FB7E-4DA4-94E1-137F1615C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75F8-FD2D-44E0-ACDE-3A72161C28C8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4E7D3D-8418-4C36-9CE1-09EB9E4FF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7BC663-F93D-4F3A-8342-5E221D534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21AFD-EA3C-4E94-AA4B-DC6E3D6E6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58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9F387-F73F-4B8C-A465-FF77222C1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120185-21E2-4442-8FD1-A90CFFBCC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E6341B-CB76-4913-B790-2466722EA9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07D17F-B1E9-4C6B-92D4-B3EA77C71C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2ACA95E-BBE2-44B4-93F5-AC4C1EB770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E02C81E-0461-4CC8-B173-5E60187AD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75F8-FD2D-44E0-ACDE-3A72161C28C8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9760E05-428A-455F-BE85-4E7028DD8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4BEDC4-C9B4-48C2-AC44-6F3E7BFA4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21AFD-EA3C-4E94-AA4B-DC6E3D6E6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050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CBBB22-D224-4145-891A-6BB91DABA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65A692D-A1F7-424B-9DCA-B486C0326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75F8-FD2D-44E0-ACDE-3A72161C28C8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058F42D-9546-4A02-B9B1-8EA8F779B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96A9B91-4C38-4170-B71F-C116B6BD4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21AFD-EA3C-4E94-AA4B-DC6E3D6E6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3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9EC14D6-CCC4-462A-A133-98C6E9178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75F8-FD2D-44E0-ACDE-3A72161C28C8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0EC56E7-CE7A-4FC4-8646-5F5EE72A2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31C9085-8FEA-4942-9511-A8E3638E0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21AFD-EA3C-4E94-AA4B-DC6E3D6E6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428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F61D9D-07CB-46FE-8915-27C2CFB52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E2843B-0863-41CC-AFF1-121E70A10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9B9643-D31D-470E-A133-D1C68BCD6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3478AA-054C-42E3-AB13-A440BC2E4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75F8-FD2D-44E0-ACDE-3A72161C28C8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41DE20-1BFE-49A7-B740-3074A1E5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16DE7A-6875-482E-9BBD-CDB53586A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21AFD-EA3C-4E94-AA4B-DC6E3D6E6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01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3E54D-CB0E-4BC6-980C-ED20286E3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5627211-F3E9-4211-ABC8-2B4938CE46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B8C9FC3-C717-402A-A620-A6A7C513C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22502B-07AB-444E-A193-C7E1F10B5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75F8-FD2D-44E0-ACDE-3A72161C28C8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EE1582-F06F-4458-B0DC-8B4790A61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C7C6CF-CD87-4DA1-8C46-B6E2DEA3B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21AFD-EA3C-4E94-AA4B-DC6E3D6E6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596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8330E5-7602-49FF-9130-70834BF67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3D1D46-C314-40CB-A532-BC9E626EF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2FC66F-DB08-40EA-8D55-EBE46E0D1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75F8-FD2D-44E0-ACDE-3A72161C28C8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750C73-1E3A-4E8D-8534-0B39B6347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4FEE20-4AD8-42E3-802D-746AE7CD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21AFD-EA3C-4E94-AA4B-DC6E3D6E6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549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25806F6-E8B7-4661-9561-3D6D81D5F6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B17F91-E22F-4D98-8B8F-91B141D962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25AC97-9E4A-40F5-80B1-1B4B53D26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75F8-FD2D-44E0-ACDE-3A72161C28C8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46FA16-2454-43A2-983C-BBD3A7CF1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211E65-1937-4D62-BA6E-7F8F484BC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21AFD-EA3C-4E94-AA4B-DC6E3D6E6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06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9B461-BB61-45B5-862C-4F5B8618D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2353C3-381D-44EE-B41F-9C513A138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159FF1-D209-42C3-8CB7-EF50E8C4EF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975F8-FD2D-44E0-ACDE-3A72161C28C8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EF79CD-4EF1-4FA3-8426-97354605A9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16EF60-0C77-4854-831B-B068F13532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21AFD-EA3C-4E94-AA4B-DC6E3D6E6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63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0B4BCD-3C2F-4DFB-B026-0AF4683E29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32859"/>
            <a:ext cx="9144000" cy="2387600"/>
          </a:xfrm>
        </p:spPr>
        <p:txBody>
          <a:bodyPr>
            <a:normAutofit/>
          </a:bodyPr>
          <a:lstStyle/>
          <a:p>
            <a:r>
              <a:rPr lang="ru-RU" dirty="0"/>
              <a:t>Символы русской культуры.</a:t>
            </a:r>
            <a:br>
              <a:rPr lang="ru-RU" dirty="0"/>
            </a:br>
            <a:r>
              <a:rPr lang="ru-RU" dirty="0"/>
              <a:t>День березы.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49758FE-639A-4079-9F56-46BFFB1131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0730" y="5199529"/>
            <a:ext cx="6149788" cy="1515036"/>
          </a:xfrm>
        </p:spPr>
        <p:txBody>
          <a:bodyPr>
            <a:normAutofit fontScale="47500" lnSpcReduction="20000"/>
          </a:bodyPr>
          <a:lstStyle/>
          <a:p>
            <a:r>
              <a:rPr lang="ru-RU" dirty="0"/>
              <a:t>Подготовили студентки группы 2-1/4</a:t>
            </a:r>
          </a:p>
          <a:p>
            <a:r>
              <a:rPr lang="ru-RU" dirty="0"/>
              <a:t>Иванова Екатерина</a:t>
            </a:r>
          </a:p>
          <a:p>
            <a:r>
              <a:rPr lang="ru-RU" dirty="0"/>
              <a:t>Егорова Ксения</a:t>
            </a:r>
          </a:p>
          <a:p>
            <a:r>
              <a:rPr lang="ru-RU" dirty="0" err="1"/>
              <a:t>Лукасевич</a:t>
            </a:r>
            <a:r>
              <a:rPr lang="ru-RU" dirty="0"/>
              <a:t> Полина</a:t>
            </a:r>
          </a:p>
          <a:p>
            <a:r>
              <a:rPr lang="ru-RU" dirty="0"/>
              <a:t>Класс 2Д</a:t>
            </a:r>
          </a:p>
          <a:p>
            <a:r>
              <a:rPr lang="ru-RU" dirty="0"/>
              <a:t>Дата: 11.04.2024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F7BA35-9E93-4AC5-BBDF-8FBD540F7F14}"/>
              </a:ext>
            </a:extLst>
          </p:cNvPr>
          <p:cNvSpPr txBox="1"/>
          <p:nvPr/>
        </p:nvSpPr>
        <p:spPr>
          <a:xfrm>
            <a:off x="3164541" y="40745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Педагогический колледж Nº 1</a:t>
            </a:r>
          </a:p>
          <a:p>
            <a:pPr algn="ctr"/>
            <a:r>
              <a:rPr lang="ru-RU" dirty="0"/>
              <a:t>им. Н.А. Некрасова Санкт-Петербурга</a:t>
            </a:r>
          </a:p>
        </p:txBody>
      </p:sp>
    </p:spTree>
    <p:extLst>
      <p:ext uri="{BB962C8B-B14F-4D97-AF65-F5344CB8AC3E}">
        <p14:creationId xmlns:p14="http://schemas.microsoft.com/office/powerpoint/2010/main" val="2135094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4C0797A-3207-4729-A4B9-E63ACCECC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720" y="0"/>
            <a:ext cx="76403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73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B58902-4DCD-4794-BA12-9DB5B770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32" y="680720"/>
            <a:ext cx="4558348" cy="3291840"/>
          </a:xfr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dirty="0"/>
              <a:t>1 Внутри нее она сидит, Только меньше та на вид,</a:t>
            </a:r>
            <a:br>
              <a:rPr lang="ru-RU" dirty="0"/>
            </a:br>
            <a:r>
              <a:rPr lang="ru-RU" dirty="0"/>
              <a:t>Куклу дальше открываешь,</a:t>
            </a:r>
            <a:br>
              <a:rPr lang="ru-RU" dirty="0"/>
            </a:br>
            <a:r>
              <a:rPr lang="ru-RU" dirty="0"/>
              <a:t>Там такую же встречаешь.</a:t>
            </a:r>
            <a:br>
              <a:rPr lang="ru-RU" dirty="0"/>
            </a:br>
            <a:r>
              <a:rPr lang="ru-RU" dirty="0"/>
              <a:t>А последняя и вовсе крошка.</a:t>
            </a:r>
            <a:br>
              <a:rPr lang="ru-RU" dirty="0"/>
            </a:br>
            <a:r>
              <a:rPr lang="ru-RU" dirty="0"/>
              <a:t>Называется ...</a:t>
            </a:r>
            <a:br>
              <a:rPr lang="ru-RU" dirty="0"/>
            </a:br>
            <a:endParaRPr lang="ru-RU" dirty="0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2476E032-4D17-4A87-88CC-09BD5E1558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6522720" cy="652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097C5005-5A10-4EE2-9F8B-E1AE1468ED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E65CA5FD-21E1-45BA-B8CC-12788318C2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3" t="24741" r="28135" b="72296"/>
          <a:stretch/>
        </p:blipFill>
        <p:spPr bwMode="auto">
          <a:xfrm>
            <a:off x="4821936" y="5059680"/>
            <a:ext cx="7644384" cy="77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13243115-5CE3-4392-B53F-78E838729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88" b="97500" l="2353" r="97059">
                        <a14:foregroundMark x1="50000" y1="5625" x2="50000" y2="5625"/>
                        <a14:foregroundMark x1="78824" y1="45625" x2="67059" y2="97500"/>
                        <a14:foregroundMark x1="24118" y1="46875" x2="24118" y2="81250"/>
                        <a14:foregroundMark x1="92941" y1="48750" x2="90588" y2="74063"/>
                        <a14:foregroundMark x1="32353" y1="42813" x2="15294" y2="72813"/>
                        <a14:foregroundMark x1="14118" y1="41875" x2="12353" y2="73750"/>
                        <a14:foregroundMark x1="6471" y1="48438" x2="3529" y2="69063"/>
                        <a14:foregroundMark x1="77059" y1="42500" x2="61176" y2="69063"/>
                        <a14:foregroundMark x1="90588" y1="41875" x2="97647" y2="59062"/>
                        <a14:foregroundMark x1="49412" y1="2188" x2="64706" y2="5313"/>
                        <a14:foregroundMark x1="60000" y1="41563" x2="60000" y2="67188"/>
                        <a14:foregroundMark x1="47647" y1="49063" x2="42941" y2="69688"/>
                        <a14:foregroundMark x1="28824" y1="52812" x2="31765" y2="78125"/>
                        <a14:foregroundMark x1="8824" y1="44688" x2="10000" y2="5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494" y="594360"/>
            <a:ext cx="2099945" cy="395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522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B58902-4DCD-4794-BA12-9DB5B770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32" y="680720"/>
            <a:ext cx="4558348" cy="3291840"/>
          </a:xfr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dirty="0"/>
              <a:t>2 Три струны, играет звонко Инструмент тот — «треуголка».</a:t>
            </a:r>
            <a:br>
              <a:rPr lang="ru-RU" dirty="0"/>
            </a:br>
            <a:r>
              <a:rPr lang="ru-RU" dirty="0"/>
              <a:t>Поскорее узнавай-ка,</a:t>
            </a:r>
            <a:br>
              <a:rPr lang="ru-RU" dirty="0"/>
            </a:br>
            <a:r>
              <a:rPr lang="ru-RU" dirty="0"/>
              <a:t>Что же это?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2476E032-4D17-4A87-88CC-09BD5E1558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6522720" cy="652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097C5005-5A10-4EE2-9F8B-E1AE1468ED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E65CA5FD-21E1-45BA-B8CC-12788318C2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7" t="20571" r="56124" b="53894"/>
          <a:stretch/>
        </p:blipFill>
        <p:spPr bwMode="auto">
          <a:xfrm>
            <a:off x="9306560" y="101600"/>
            <a:ext cx="812800" cy="665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8AD4A3FC-5033-46B6-A00F-34799C41D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50" b="93750" l="3859" r="93248">
                        <a14:foregroundMark x1="8360" y1="6250" x2="11576" y2="10625"/>
                        <a14:foregroundMark x1="8682" y1="17813" x2="8682" y2="17813"/>
                        <a14:foregroundMark x1="4180" y1="14688" x2="4180" y2="14688"/>
                        <a14:foregroundMark x1="93569" y1="61563" x2="93569" y2="61563"/>
                        <a14:foregroundMark x1="46624" y1="93750" x2="4662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356" y="1479550"/>
            <a:ext cx="3789244" cy="389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68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B58902-4DCD-4794-BA12-9DB5B770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32" y="1115058"/>
            <a:ext cx="4558348" cy="2857501"/>
          </a:xfr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dirty="0"/>
              <a:t>3 Круглые, румяные, С медом и сметаною, До чего ж вкусны они - Аппетитные...</a:t>
            </a:r>
            <a:br>
              <a:rPr lang="ru-RU" dirty="0"/>
            </a:br>
            <a:endParaRPr lang="ru-RU" dirty="0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2476E032-4D17-4A87-88CC-09BD5E1558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6522720" cy="652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097C5005-5A10-4EE2-9F8B-E1AE1468ED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E65CA5FD-21E1-45BA-B8CC-12788318C2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1" t="32226" r="46360" b="64811"/>
          <a:stretch/>
        </p:blipFill>
        <p:spPr bwMode="auto">
          <a:xfrm>
            <a:off x="6210748" y="860835"/>
            <a:ext cx="4474464" cy="77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1DDAF586-21CA-4580-B78D-E29C40E01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67" b="93667" l="3750" r="96250">
                        <a14:foregroundMark x1="25625" y1="4667" x2="78125" y2="5000"/>
                        <a14:foregroundMark x1="36875" y1="29333" x2="58958" y2="29333"/>
                        <a14:foregroundMark x1="58958" y1="29333" x2="87917" y2="29000"/>
                        <a14:foregroundMark x1="38542" y1="23333" x2="64792" y2="23667"/>
                        <a14:foregroundMark x1="64792" y1="23667" x2="88333" y2="23333"/>
                        <a14:foregroundMark x1="36250" y1="25333" x2="75625" y2="20667"/>
                        <a14:foregroundMark x1="39167" y1="26333" x2="96458" y2="20333"/>
                        <a14:foregroundMark x1="21250" y1="16000" x2="25417" y2="52333"/>
                        <a14:foregroundMark x1="57708" y1="45667" x2="73542" y2="46667"/>
                        <a14:foregroundMark x1="73542" y1="46667" x2="78958" y2="46000"/>
                        <a14:foregroundMark x1="35000" y1="91000" x2="74583" y2="91667"/>
                        <a14:foregroundMark x1="22917" y1="90667" x2="72708" y2="93667"/>
                        <a14:foregroundMark x1="74583" y1="91667" x2="86875" y2="89000"/>
                        <a14:foregroundMark x1="86875" y1="89000" x2="86458" y2="73333"/>
                        <a14:foregroundMark x1="88750" y1="74333" x2="89167" y2="87333"/>
                        <a14:foregroundMark x1="91250" y1="87667" x2="91667" y2="76333"/>
                        <a14:foregroundMark x1="14167" y1="74000" x2="22500" y2="83333"/>
                        <a14:foregroundMark x1="19375" y1="91667" x2="8958" y2="80667"/>
                        <a14:foregroundMark x1="8958" y1="80667" x2="13750" y2="76333"/>
                        <a14:foregroundMark x1="13333" y1="73667" x2="3750" y2="79000"/>
                        <a14:foregroundMark x1="89792" y1="77667" x2="87500" y2="87333"/>
                        <a14:foregroundMark x1="88542" y1="79000" x2="85833" y2="85667"/>
                        <a14:foregroundMark x1="88750" y1="76667" x2="87708" y2="8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986667"/>
            <a:ext cx="4572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173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B58902-4DCD-4794-BA12-9DB5B770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32" y="680720"/>
            <a:ext cx="4558348" cy="3291840"/>
          </a:xfr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dirty="0"/>
              <a:t>﻿﻿4 Пузырьками пена тает, Быстро жажду утоляет</a:t>
            </a:r>
            <a:br>
              <a:rPr lang="ru-RU" dirty="0"/>
            </a:br>
            <a:r>
              <a:rPr lang="ru-RU" dirty="0"/>
              <a:t>В бочках привезли для нас</a:t>
            </a:r>
            <a:br>
              <a:rPr lang="ru-RU" dirty="0"/>
            </a:br>
            <a:r>
              <a:rPr lang="ru-RU" dirty="0"/>
              <a:t>Настоящий хлебный ....</a:t>
            </a:r>
            <a:br>
              <a:rPr lang="ru-RU" dirty="0"/>
            </a:br>
            <a:endParaRPr lang="ru-RU" dirty="0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2476E032-4D17-4A87-88CC-09BD5E1558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6522720" cy="652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097C5005-5A10-4EE2-9F8B-E1AE1468ED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E65CA5FD-21E1-45BA-B8CC-12788318C2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00" t="23238" r="38896" b="64082"/>
          <a:stretch/>
        </p:blipFill>
        <p:spPr bwMode="auto">
          <a:xfrm>
            <a:off x="6744221" y="3024690"/>
            <a:ext cx="1030942" cy="330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6A90CDBD-7A3B-44B0-BFF5-252CC0352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4252" y1="87891" x2="56562" y2="89844"/>
                        <a14:backgroundMark x1="36317" y1="61979" x2="33978" y2="80208"/>
                        <a14:backgroundMark x1="33978" y1="80208" x2="33774" y2="80469"/>
                        <a14:backgroundMark x1="34385" y1="65234" x2="35198" y2="41536"/>
                        <a14:backgroundMark x1="35198" y1="41536" x2="56663" y2="39844"/>
                        <a14:backgroundMark x1="56663" y1="39844" x2="70295" y2="41406"/>
                        <a14:backgroundMark x1="70295" y1="41406" x2="71414" y2="66276"/>
                        <a14:backgroundMark x1="63276" y1="53646" x2="66734" y2="78646"/>
                        <a14:backgroundMark x1="66734" y1="78646" x2="67040" y2="78646"/>
                        <a14:backgroundMark x1="63377" y1="75521" x2="60732" y2="86198"/>
                        <a14:backgroundMark x1="63377" y1="82943" x2="58901" y2="89453"/>
                        <a14:backgroundMark x1="58901" y1="89453" x2="58901" y2="89714"/>
                        <a14:backgroundMark x1="60732" y1="90104" x2="78739" y2="37240"/>
                        <a14:backgroundMark x1="64598" y1="52995" x2="42421" y2="46224"/>
                        <a14:backgroundMark x1="81892" y1="20313" x2="2035" y2="35807"/>
                        <a14:backgroundMark x1="2035" y1="35807" x2="1831" y2="35938"/>
                        <a14:backgroundMark x1="34385" y1="70833" x2="34486" y2="91146"/>
                        <a14:backgroundMark x1="35707" y1="79818" x2="37131" y2="91797"/>
                        <a14:backgroundMark x1="58596" y1="67057" x2="58596" y2="67057"/>
                        <a14:backgroundMark x1="59308" y1="88411" x2="56663" y2="893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269" y="-3276600"/>
            <a:ext cx="8777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918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B58902-4DCD-4794-BA12-9DB5B770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32" y="680720"/>
            <a:ext cx="4558348" cy="2815515"/>
          </a:xfr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dirty="0"/>
              <a:t>﻿﻿5 Летом по лесу гуляет, Зимой в берлоге отдыхает.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2476E032-4D17-4A87-88CC-09BD5E1558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6522720" cy="652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097C5005-5A10-4EE2-9F8B-E1AE1468ED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E65CA5FD-21E1-45BA-B8CC-12788318C2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0" t="12504" r="45837" b="66798"/>
          <a:stretch/>
        </p:blipFill>
        <p:spPr bwMode="auto">
          <a:xfrm>
            <a:off x="10058194" y="1145232"/>
            <a:ext cx="950259" cy="539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8680228E-7F4B-4C14-8B22-DAFBB267A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91" b="92276" l="950" r="93550">
                        <a14:foregroundMark x1="10600" y1="25253" x2="10150" y2="45752"/>
                        <a14:foregroundMark x1="10150" y1="45752" x2="10950" y2="49436"/>
                        <a14:foregroundMark x1="9750" y1="55021" x2="4800" y2="40226"/>
                        <a14:foregroundMark x1="4800" y1="40226" x2="5400" y2="22757"/>
                        <a14:foregroundMark x1="5400" y1="22757" x2="5250" y2="22103"/>
                        <a14:foregroundMark x1="48350" y1="10873" x2="67050" y2="9150"/>
                        <a14:foregroundMark x1="67050" y1="9150" x2="67050" y2="9150"/>
                        <a14:foregroundMark x1="93550" y1="33868" x2="92900" y2="46405"/>
                        <a14:foregroundMark x1="66700" y1="91087" x2="80800" y2="92276"/>
                        <a14:foregroundMark x1="1050" y1="38443" x2="950" y2="44682"/>
                        <a14:foregroundMark x1="19400" y1="39750" x2="19200" y2="406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407" y="3160059"/>
            <a:ext cx="3893996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289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B58902-4DCD-4794-BA12-9DB5B770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32" y="680720"/>
            <a:ext cx="4558348" cy="2994809"/>
          </a:xfr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dirty="0"/>
              <a:t>﻿﻿6 Стоит толстячок,</a:t>
            </a:r>
            <a:br>
              <a:rPr lang="ru-RU" dirty="0"/>
            </a:br>
            <a:r>
              <a:rPr lang="ru-RU" dirty="0" err="1"/>
              <a:t>Подбоченивши</a:t>
            </a:r>
            <a:r>
              <a:rPr lang="ru-RU" dirty="0"/>
              <a:t> бочок,</a:t>
            </a:r>
            <a:br>
              <a:rPr lang="ru-RU" dirty="0"/>
            </a:br>
            <a:r>
              <a:rPr lang="ru-RU" dirty="0"/>
              <a:t>Шипит и кипит,</a:t>
            </a:r>
            <a:br>
              <a:rPr lang="ru-RU" dirty="0"/>
            </a:br>
            <a:r>
              <a:rPr lang="ru-RU" dirty="0"/>
              <a:t>Всем чай пить велит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2476E032-4D17-4A87-88CC-09BD5E1558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6522720" cy="652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097C5005-5A10-4EE2-9F8B-E1AE1468ED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E65CA5FD-21E1-45BA-B8CC-12788318C2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82" t="14954" r="21906" b="82083"/>
          <a:stretch/>
        </p:blipFill>
        <p:spPr bwMode="auto">
          <a:xfrm>
            <a:off x="4284054" y="5014856"/>
            <a:ext cx="7644384" cy="77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F3D5D028-FC7C-4A22-96ED-A11832381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25" b="98125" l="7877" r="93151">
                        <a14:foregroundMark x1="8219" y1="39688" x2="10616" y2="62187"/>
                        <a14:foregroundMark x1="91096" y1="61250" x2="93151" y2="65000"/>
                        <a14:foregroundMark x1="37329" y1="10000" x2="40411" y2="35938"/>
                        <a14:foregroundMark x1="22603" y1="5625" x2="47603" y2="6250"/>
                        <a14:foregroundMark x1="68151" y1="39375" x2="67808" y2="59688"/>
                        <a14:foregroundMark x1="67808" y1="59688" x2="67808" y2="59688"/>
                        <a14:foregroundMark x1="32534" y1="92500" x2="44863" y2="91563"/>
                        <a14:foregroundMark x1="32534" y1="95000" x2="55479" y2="98125"/>
                        <a14:foregroundMark x1="54110" y1="26563" x2="63356" y2="30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4023" y="1228165"/>
            <a:ext cx="3537977" cy="387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559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5AE129B5-6EAB-482F-9F52-48D9F4A69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04F312-C64C-4C95-8E1A-2CDA34D14961}"/>
              </a:ext>
            </a:extLst>
          </p:cNvPr>
          <p:cNvSpPr txBox="1"/>
          <p:nvPr/>
        </p:nvSpPr>
        <p:spPr>
          <a:xfrm>
            <a:off x="2523563" y="0"/>
            <a:ext cx="5351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Символы русской культуры</a:t>
            </a:r>
          </a:p>
        </p:txBody>
      </p:sp>
    </p:spTree>
    <p:extLst>
      <p:ext uri="{BB962C8B-B14F-4D97-AF65-F5344CB8AC3E}">
        <p14:creationId xmlns:p14="http://schemas.microsoft.com/office/powerpoint/2010/main" val="1269199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97E4DA6-3289-4917-9A8C-D8C536EBB4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Государственные символы России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D9B23C3-4059-495E-980F-045AC23D2E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84440" y="1681163"/>
            <a:ext cx="5183188" cy="823912"/>
          </a:xfrm>
        </p:spPr>
        <p:txBody>
          <a:bodyPr/>
          <a:lstStyle/>
          <a:p>
            <a:r>
              <a:rPr lang="ru-RU" dirty="0"/>
              <a:t>Символы культуры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25660497-3E8F-4706-ABB4-707668F89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92" b="89868" l="9913" r="94227">
                        <a14:foregroundMark x1="21351" y1="51689" x2="21351" y2="76799"/>
                        <a14:foregroundMark x1="77996" y1="56535" x2="78649" y2="73862"/>
                        <a14:foregroundMark x1="91830" y1="52129" x2="91830" y2="76946"/>
                        <a14:foregroundMark x1="73747" y1="49339" x2="86710" y2="49046"/>
                        <a14:foregroundMark x1="91939" y1="45521" x2="92919" y2="47724"/>
                        <a14:foregroundMark x1="93464" y1="45228" x2="93464" y2="46843"/>
                        <a14:foregroundMark x1="69390" y1="59618" x2="69499" y2="45668"/>
                        <a14:foregroundMark x1="69281" y1="45228" x2="69281" y2="45228"/>
                        <a14:foregroundMark x1="68845" y1="44787" x2="68845" y2="44787"/>
                        <a14:foregroundMark x1="94227" y1="45228" x2="94227" y2="45228"/>
                        <a14:foregroundMark x1="28649" y1="51836" x2="28649" y2="76799"/>
                        <a14:foregroundMark x1="76688" y1="77533" x2="87037" y2="78561"/>
                        <a14:backgroundMark x1="29521" y1="39207" x2="81155" y2="41557"/>
                        <a14:backgroundMark x1="66449" y1="45228" x2="68192" y2="631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587" y="1919279"/>
            <a:ext cx="6546215" cy="4856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33EB9A-02A3-46B4-AA34-1CE26A7F48D8}"/>
              </a:ext>
            </a:extLst>
          </p:cNvPr>
          <p:cNvSpPr txBox="1"/>
          <p:nvPr/>
        </p:nvSpPr>
        <p:spPr>
          <a:xfrm>
            <a:off x="4450080" y="392045"/>
            <a:ext cx="458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Символы России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66D9B76B-2CB2-4C36-9C7E-C1697E656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4" b="89916" l="2000" r="99600">
                        <a14:foregroundMark x1="20960" y1="80552" x2="22000" y2="78391"/>
                        <a14:foregroundMark x1="24160" y1="77071" x2="27760" y2="69148"/>
                        <a14:foregroundMark x1="3600" y1="66026" x2="5280" y2="48499"/>
                        <a14:foregroundMark x1="8240" y1="60504" x2="8480" y2="58343"/>
                        <a14:foregroundMark x1="24320" y1="41297" x2="22400" y2="34214"/>
                        <a14:foregroundMark x1="22400" y1="34214" x2="26640" y2="26771"/>
                        <a14:foregroundMark x1="26640" y1="26771" x2="26640" y2="26771"/>
                        <a14:foregroundMark x1="60000" y1="24250" x2="60080" y2="27971"/>
                        <a14:foregroundMark x1="61840" y1="55702" x2="61920" y2="72389"/>
                        <a14:foregroundMark x1="65520" y1="59064" x2="68560" y2="68187"/>
                        <a14:foregroundMark x1="54080" y1="66387" x2="54320" y2="66267"/>
                        <a14:foregroundMark x1="94320" y1="38175" x2="94240" y2="44058"/>
                        <a14:foregroundMark x1="44400" y1="18367" x2="43760" y2="23529"/>
                        <a14:foregroundMark x1="99600" y1="20168" x2="99280" y2="24250"/>
                        <a14:foregroundMark x1="92960" y1="47059" x2="94000" y2="56303"/>
                        <a14:foregroundMark x1="81920" y1="79232" x2="85520" y2="71309"/>
                        <a14:foregroundMark x1="81040" y1="72629" x2="79200" y2="71068"/>
                        <a14:foregroundMark x1="2000" y1="54622" x2="6800" y2="46218"/>
                        <a14:foregroundMark x1="11440" y1="59664" x2="14240" y2="47299"/>
                        <a14:foregroundMark x1="20160" y1="53181" x2="22560" y2="48739"/>
                        <a14:foregroundMark x1="25040" y1="46819" x2="30080" y2="44898"/>
                        <a14:foregroundMark x1="85360" y1="28451" x2="84640" y2="21008"/>
                        <a14:foregroundMark x1="46880" y1="71909" x2="44640" y2="70228"/>
                        <a14:foregroundMark x1="33920" y1="70708" x2="36720" y2="66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335" y="2749527"/>
            <a:ext cx="5290185" cy="352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098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1CFA43-096C-49E5-A785-7BC4900C6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599440"/>
            <a:ext cx="3932237" cy="800100"/>
          </a:xfr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/>
          <a:lstStyle/>
          <a:p>
            <a:r>
              <a:rPr lang="ru-RU" dirty="0"/>
              <a:t>День белой березки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0A1AB93-9399-439D-B90A-F6CD0E628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343400" cy="4201160"/>
          </a:xfr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/>
              <a:t>11 апреля по народному календарю день березы. На Руси его еще называли </a:t>
            </a:r>
            <a:r>
              <a:rPr lang="ru-RU" sz="2000" dirty="0" err="1"/>
              <a:t>Берещенье</a:t>
            </a:r>
            <a:r>
              <a:rPr lang="ru-RU" sz="2000" dirty="0"/>
              <a:t>. В этот день воздавали почести данному дереву. Есть предание о том, что именно он во время ненастья укрыл своими ветвями Богородицу и младенца </a:t>
            </a:r>
            <a:r>
              <a:rPr lang="ru-RU" sz="2000" dirty="0" err="1"/>
              <a:t>Иисуса.Люди</a:t>
            </a:r>
            <a:r>
              <a:rPr lang="ru-RU" sz="2000" dirty="0"/>
              <a:t> верили, что в этот день нужно обязательно обнять березу, постоять под ее ветвями, чтобы зарядиться энергией природы. Кроме того, в этот день начинали собирать березовый сок, который считался символом жизни, здоровья, заботы и женского начала.”</a:t>
            </a:r>
          </a:p>
          <a:p>
            <a:endParaRPr lang="ru-RU" sz="2000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9A1BCF9E-DF1A-49FE-B780-DF61BB5C3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75" b="95313" l="7372" r="89744">
                        <a14:foregroundMark x1="35256" y1="6875" x2="36859" y2="39063"/>
                        <a14:foregroundMark x1="41667" y1="43125" x2="44231" y2="89063"/>
                        <a14:foregroundMark x1="60577" y1="43125" x2="62179" y2="93438"/>
                        <a14:foregroundMark x1="42949" y1="95313" x2="66026" y2="95313"/>
                        <a14:foregroundMark x1="52564" y1="92813" x2="47756" y2="68438"/>
                        <a14:foregroundMark x1="44231" y1="16250" x2="36859" y2="47813"/>
                        <a14:foregroundMark x1="36859" y1="47813" x2="37500" y2="49375"/>
                        <a14:foregroundMark x1="29487" y1="19375" x2="24359" y2="41875"/>
                        <a14:foregroundMark x1="36218" y1="34063" x2="27885" y2="45625"/>
                        <a14:foregroundMark x1="57692" y1="30312" x2="40705" y2="35000"/>
                        <a14:foregroundMark x1="7372" y1="31875" x2="8333" y2="39688"/>
                        <a14:foregroundMark x1="58974" y1="26250" x2="61218" y2="56875"/>
                        <a14:foregroundMark x1="65064" y1="23125" x2="65064" y2="49375"/>
                        <a14:foregroundMark x1="65705" y1="35625" x2="38782" y2="42813"/>
                        <a14:foregroundMark x1="56410" y1="47188" x2="55128" y2="41563"/>
                        <a14:foregroundMark x1="59615" y1="60625" x2="57692" y2="43125"/>
                        <a14:foregroundMark x1="57692" y1="43125" x2="56731" y2="42188"/>
                        <a14:foregroundMark x1="61538" y1="76875" x2="60897" y2="84688"/>
                        <a14:foregroundMark x1="58333" y1="81250" x2="54167" y2="91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834" y="1051560"/>
            <a:ext cx="5076826" cy="520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975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28A5D570-4104-42BC-8859-5B9730DEE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080" y="-1358053"/>
            <a:ext cx="12324080" cy="821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EA985D-00C1-4775-A76D-824B00DA8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работы с пластилином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2D1174-CEB4-4596-8BA3-33150EE41A23}"/>
              </a:ext>
            </a:extLst>
          </p:cNvPr>
          <p:cNvSpPr txBox="1"/>
          <p:nvPr/>
        </p:nvSpPr>
        <p:spPr>
          <a:xfrm>
            <a:off x="914400" y="1528128"/>
            <a:ext cx="73152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Лепить из пластилина только на специальной подложке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Класть на стол пластилин нельзя.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Разогреть пластилин перед лепкой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разминая его руками.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Для разминания брать небольшие кусочки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пластилина, добавляя еще по мере необходимости.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Работать аккуратно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не допуская попадания пластилина на одежду и на стул.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После работы вытереть руки салфеткой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и вымыть теплой водой с мылом.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 окончании лепки навести порядок на рабочем столе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вытереть его поверхность, протереть подкладную доску и стеки, если необходимо, вымыть их теплой водой.</a:t>
            </a:r>
          </a:p>
        </p:txBody>
      </p:sp>
    </p:spTree>
    <p:extLst>
      <p:ext uri="{BB962C8B-B14F-4D97-AF65-F5344CB8AC3E}">
        <p14:creationId xmlns:p14="http://schemas.microsoft.com/office/powerpoint/2010/main" val="766716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50C59031-4B1E-42D4-A3ED-B22DCA3C9F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726440" cy="72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>
            <a:extLst>
              <a:ext uri="{FF2B5EF4-FFF2-40B4-BE49-F238E27FC236}">
                <a16:creationId xmlns:a16="http://schemas.microsoft.com/office/drawing/2014/main" id="{495B4537-8E45-4F74-8919-F1ADB5215E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225040" cy="22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44BEC1-452C-4712-B1DF-FE39CA0B5B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7" t="39556" r="33868" b="41630"/>
          <a:stretch/>
        </p:blipFill>
        <p:spPr>
          <a:xfrm>
            <a:off x="3140560" y="123809"/>
            <a:ext cx="6298080" cy="661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380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E0EFAE-26EB-4B09-A20D-774EEC52EC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6" t="38963" r="34199" b="41481"/>
          <a:stretch/>
        </p:blipFill>
        <p:spPr>
          <a:xfrm>
            <a:off x="3616959" y="386080"/>
            <a:ext cx="5634567" cy="61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56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81BA32-C48C-4221-840C-C81245DDF5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8" t="20000" r="32922" b="57630"/>
          <a:stretch/>
        </p:blipFill>
        <p:spPr>
          <a:xfrm>
            <a:off x="3870960" y="182172"/>
            <a:ext cx="4897120" cy="649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18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2F674C-925D-444A-962A-575307CE23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8" t="19703" r="34856" b="58371"/>
          <a:stretch/>
        </p:blipFill>
        <p:spPr>
          <a:xfrm>
            <a:off x="3870960" y="210843"/>
            <a:ext cx="4653280" cy="643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016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3905EF-FD2F-488A-8488-C0953C73B3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6" t="19260" r="29588" b="56000"/>
          <a:stretch/>
        </p:blipFill>
        <p:spPr>
          <a:xfrm>
            <a:off x="3728719" y="223520"/>
            <a:ext cx="5105735" cy="641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510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AD7408-9FE9-4209-A76E-F21765E62B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9" t="19703" r="36502" b="56593"/>
          <a:stretch/>
        </p:blipFill>
        <p:spPr>
          <a:xfrm>
            <a:off x="4439920" y="345439"/>
            <a:ext cx="3891280" cy="598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347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Заголовок 1">
            <a:extLst>
              <a:ext uri="{FF2B5EF4-FFF2-40B4-BE49-F238E27FC236}">
                <a16:creationId xmlns:a16="http://schemas.microsoft.com/office/drawing/2014/main" id="{86EE50AC-7601-4FFC-B1BF-E5F94730D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6885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9778620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364</Words>
  <Application>Microsoft Office PowerPoint</Application>
  <PresentationFormat>Широкоэкранный</PresentationFormat>
  <Paragraphs>29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Символы русской культуры. День березы.</vt:lpstr>
      <vt:lpstr>Презентация PowerPoint</vt:lpstr>
      <vt:lpstr>1 Внутри нее она сидит, Только меньше та на вид, Куклу дальше открываешь, Там такую же встречаешь. А последняя и вовсе крошка. Называется ... </vt:lpstr>
      <vt:lpstr>2 Три струны, играет звонко Инструмент тот — «треуголка». Поскорее узнавай-ка, Что же это?  </vt:lpstr>
      <vt:lpstr>3 Круглые, румяные, С медом и сметаною, До чего ж вкусны они - Аппетитные... </vt:lpstr>
      <vt:lpstr>﻿﻿4 Пузырьками пена тает, Быстро жажду утоляет В бочках привезли для нас Настоящий хлебный .... </vt:lpstr>
      <vt:lpstr>﻿﻿5 Летом по лесу гуляет, Зимой в берлоге отдыхает.  </vt:lpstr>
      <vt:lpstr>﻿﻿6 Стоит толстячок, Подбоченивши бочок, Шипит и кипит, Всем чай пить велит  </vt:lpstr>
      <vt:lpstr>Презентация PowerPoint</vt:lpstr>
      <vt:lpstr>Презентация PowerPoint</vt:lpstr>
      <vt:lpstr>День белой березки</vt:lpstr>
      <vt:lpstr>Правила работы с пластилином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Национальные символы России. День березы.</dc:title>
  <dc:creator>Николай Иванов</dc:creator>
  <cp:lastModifiedBy>Николай Иванов</cp:lastModifiedBy>
  <cp:revision>10</cp:revision>
  <dcterms:created xsi:type="dcterms:W3CDTF">2024-04-09T13:17:27Z</dcterms:created>
  <dcterms:modified xsi:type="dcterms:W3CDTF">2024-04-09T14:48:12Z</dcterms:modified>
</cp:coreProperties>
</file>